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2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24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87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6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9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6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4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2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7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2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78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Pastel color orange and blue-green forming a sky">
            <a:extLst>
              <a:ext uri="{FF2B5EF4-FFF2-40B4-BE49-F238E27FC236}">
                <a16:creationId xmlns:a16="http://schemas.microsoft.com/office/drawing/2014/main" id="{3B1DE0E1-5528-497E-8A29-1E39E2E1C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4" b="7756"/>
          <a:stretch/>
        </p:blipFill>
        <p:spPr>
          <a:xfrm>
            <a:off x="20" y="-1"/>
            <a:ext cx="12191979" cy="68580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29223"/>
                </a:lnTo>
                <a:lnTo>
                  <a:pt x="11953979" y="541759"/>
                </a:lnTo>
                <a:cubicBezTo>
                  <a:pt x="11205478" y="591203"/>
                  <a:pt x="10431054" y="699982"/>
                  <a:pt x="9651089" y="827627"/>
                </a:cubicBezTo>
                <a:cubicBezTo>
                  <a:pt x="7233991" y="1222984"/>
                  <a:pt x="6590499" y="2476708"/>
                  <a:pt x="6133345" y="3948664"/>
                </a:cubicBezTo>
                <a:cubicBezTo>
                  <a:pt x="5827390" y="4934281"/>
                  <a:pt x="5572190" y="5830059"/>
                  <a:pt x="6876220" y="6551721"/>
                </a:cubicBezTo>
                <a:cubicBezTo>
                  <a:pt x="7059065" y="6652933"/>
                  <a:pt x="7253882" y="6741181"/>
                  <a:pt x="7457481" y="6819371"/>
                </a:cubicBezTo>
                <a:lnTo>
                  <a:pt x="75638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6451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1608" y="311727"/>
            <a:ext cx="6130391" cy="6546274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99222-12E8-194A-9B54-AC4D24AB9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0" y="4571999"/>
            <a:ext cx="3810000" cy="15240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Sarah A. Thomas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16CD3-D07E-0148-BC99-E4F4908B2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0" y="2299787"/>
            <a:ext cx="3810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Cardio Good Fitness – Project 1</a:t>
            </a:r>
          </a:p>
        </p:txBody>
      </p:sp>
    </p:spTree>
    <p:extLst>
      <p:ext uri="{BB962C8B-B14F-4D97-AF65-F5344CB8AC3E}">
        <p14:creationId xmlns:p14="http://schemas.microsoft.com/office/powerpoint/2010/main" val="981574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7FF0-1081-5C44-882B-765C8108A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28" y="0"/>
            <a:ext cx="10668000" cy="1524000"/>
          </a:xfrm>
        </p:spPr>
        <p:txBody>
          <a:bodyPr/>
          <a:lstStyle/>
          <a:p>
            <a:r>
              <a:rPr lang="en-US" dirty="0"/>
              <a:t>Multivariate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14B1C-1C00-D04F-BFCD-8C15C3DB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" y="1318710"/>
            <a:ext cx="2921983" cy="2031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53B14-7014-594D-BD2B-C2538BA6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829" y="1318709"/>
            <a:ext cx="2843855" cy="203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EF5E7-E560-D946-9430-EED61073DF2A}"/>
              </a:ext>
            </a:extLst>
          </p:cNvPr>
          <p:cNvSpPr txBox="1"/>
          <p:nvPr/>
        </p:nvSpPr>
        <p:spPr>
          <a:xfrm>
            <a:off x="2099532" y="949377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Usage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43D8D-5B4A-A447-93AF-ECFD06E108F3}"/>
              </a:ext>
            </a:extLst>
          </p:cNvPr>
          <p:cNvCxnSpPr>
            <a:cxnSpLocks/>
          </p:cNvCxnSpPr>
          <p:nvPr/>
        </p:nvCxnSpPr>
        <p:spPr>
          <a:xfrm>
            <a:off x="5926196" y="1434319"/>
            <a:ext cx="0" cy="5166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5B3BD-E410-B544-99E2-D7710421BE49}"/>
              </a:ext>
            </a:extLst>
          </p:cNvPr>
          <p:cNvSpPr txBox="1"/>
          <p:nvPr/>
        </p:nvSpPr>
        <p:spPr>
          <a:xfrm>
            <a:off x="33932" y="3653080"/>
            <a:ext cx="5923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TM798 customers plan to use their equipment the most at 3-6 times per week, with an outlier of 7 times per week.</a:t>
            </a:r>
          </a:p>
          <a:p>
            <a:pPr marL="342900" indent="-342900">
              <a:buAutoNum type="arabicPeriod" startAt="2"/>
            </a:pPr>
            <a:r>
              <a:rPr lang="en-US" dirty="0"/>
              <a:t>Next, outside a few outliers, TM498 customers plan to use their equipment at 3 times per week.</a:t>
            </a:r>
          </a:p>
          <a:p>
            <a:pPr marL="342900" indent="-342900">
              <a:buAutoNum type="arabicPeriod" startAt="2"/>
            </a:pPr>
            <a:r>
              <a:rPr lang="en-US" dirty="0"/>
              <a:t>Finally, TM195 customers plan to use their equipment 2-5 times per week.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AE8827-5604-8F44-8024-600DD6F21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28" y="1318709"/>
            <a:ext cx="3031598" cy="2031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40B024-4178-8E40-B576-5A0ADCADB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27" y="1318709"/>
            <a:ext cx="2901893" cy="2031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69186B-DAAC-1646-BE9C-0C5964121666}"/>
              </a:ext>
            </a:extLst>
          </p:cNvPr>
          <p:cNvSpPr txBox="1"/>
          <p:nvPr/>
        </p:nvSpPr>
        <p:spPr>
          <a:xfrm>
            <a:off x="8074961" y="970398"/>
            <a:ext cx="1838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Fitness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446C4-E026-D64D-B5AA-ABF5B6E78644}"/>
              </a:ext>
            </a:extLst>
          </p:cNvPr>
          <p:cNvSpPr txBox="1"/>
          <p:nvPr/>
        </p:nvSpPr>
        <p:spPr>
          <a:xfrm>
            <a:off x="6232635" y="3741683"/>
            <a:ext cx="5787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 levels are similar for TM195 and TM498 customers (level 3) but the range is higher for customers of TM798 (3-5).</a:t>
            </a:r>
          </a:p>
        </p:txBody>
      </p:sp>
    </p:spTree>
    <p:extLst>
      <p:ext uri="{BB962C8B-B14F-4D97-AF65-F5344CB8AC3E}">
        <p14:creationId xmlns:p14="http://schemas.microsoft.com/office/powerpoint/2010/main" val="285242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3820-DCB7-754D-BE1D-167FEF845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r>
              <a:rPr lang="en-US" dirty="0"/>
              <a:t>Multivariate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75BF6-A063-EF43-A2F3-0B610D09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" y="1384782"/>
            <a:ext cx="3019527" cy="1983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54FE4-3F5E-5746-8ABE-FB58CBB1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75" y="1376852"/>
            <a:ext cx="3017389" cy="1991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A36F5A-944D-ED4E-9A77-CD234E43FA0D}"/>
              </a:ext>
            </a:extLst>
          </p:cNvPr>
          <p:cNvSpPr txBox="1"/>
          <p:nvPr/>
        </p:nvSpPr>
        <p:spPr>
          <a:xfrm>
            <a:off x="2171779" y="1015450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0256B-B9A8-D648-871D-49CF6CC3927B}"/>
              </a:ext>
            </a:extLst>
          </p:cNvPr>
          <p:cNvSpPr txBox="1"/>
          <p:nvPr/>
        </p:nvSpPr>
        <p:spPr>
          <a:xfrm>
            <a:off x="173621" y="3798332"/>
            <a:ext cx="5860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TM195 ($29,562-$68,220) and TM498 ($31,836-$67,083) customers fall into similar income ranges. TM798 customers have higher incomes ($48,556-$104,581).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074513-43AA-DD49-808F-BEEF2339F1DF}"/>
              </a:ext>
            </a:extLst>
          </p:cNvPr>
          <p:cNvCxnSpPr/>
          <p:nvPr/>
        </p:nvCxnSpPr>
        <p:spPr>
          <a:xfrm>
            <a:off x="6158142" y="1384782"/>
            <a:ext cx="0" cy="52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75D5560-625D-394B-A694-7471F94F7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222" y="1350630"/>
            <a:ext cx="2850186" cy="1989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36EA2E-69A4-6442-A55D-427E28979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566" y="1350630"/>
            <a:ext cx="2893370" cy="1989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CED63D-E22D-BD48-9A19-D99FFB078F01}"/>
              </a:ext>
            </a:extLst>
          </p:cNvPr>
          <p:cNvSpPr txBox="1"/>
          <p:nvPr/>
        </p:nvSpPr>
        <p:spPr>
          <a:xfrm>
            <a:off x="8355598" y="981298"/>
            <a:ext cx="16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Miles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000E1C-DF66-D14B-8C77-47BDD431E5A6}"/>
              </a:ext>
            </a:extLst>
          </p:cNvPr>
          <p:cNvSpPr txBox="1"/>
          <p:nvPr/>
        </p:nvSpPr>
        <p:spPr>
          <a:xfrm>
            <a:off x="6358760" y="3798332"/>
            <a:ext cx="5580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TM498 customers walk the lowest range of miles (21-125), with a few outliers (175 and 212).</a:t>
            </a:r>
          </a:p>
          <a:p>
            <a:pPr marL="342900" indent="-342900">
              <a:buAutoNum type="arabicPeriod"/>
            </a:pPr>
            <a:r>
              <a:rPr lang="en-US" dirty="0"/>
              <a:t>TM195 customers walk a similar but slightly higher range of miles compared to TM498 (38-147), with outliers ranging up to 188.</a:t>
            </a:r>
          </a:p>
          <a:p>
            <a:pPr marL="342900" indent="-342900">
              <a:buAutoNum type="arabicPeriod"/>
            </a:pPr>
            <a:r>
              <a:rPr lang="en-US" dirty="0"/>
              <a:t>TM798 customers walk a higher number of miles than the customers of the other two models at 80-300 miles, with an outlier of 360.</a:t>
            </a:r>
          </a:p>
        </p:txBody>
      </p:sp>
    </p:spTree>
    <p:extLst>
      <p:ext uri="{BB962C8B-B14F-4D97-AF65-F5344CB8AC3E}">
        <p14:creationId xmlns:p14="http://schemas.microsoft.com/office/powerpoint/2010/main" val="45519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577514-3632-E849-82D4-6CC4E6F94DE4}"/>
              </a:ext>
            </a:extLst>
          </p:cNvPr>
          <p:cNvSpPr/>
          <p:nvPr/>
        </p:nvSpPr>
        <p:spPr>
          <a:xfrm>
            <a:off x="6748678" y="2698991"/>
            <a:ext cx="5201584" cy="4032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30AA04-7AF5-144E-9F16-051D7273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678" y="3095825"/>
            <a:ext cx="49911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549AD-6B5D-9440-A309-A2A660B5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4574"/>
            <a:ext cx="10668000" cy="1524000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02FA-497E-0E4F-AE3D-827F13A83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678" y="198377"/>
            <a:ext cx="4926790" cy="2087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451045-26ED-7447-B3C1-4270DE5439B5}"/>
              </a:ext>
            </a:extLst>
          </p:cNvPr>
          <p:cNvSpPr txBox="1"/>
          <p:nvPr/>
        </p:nvSpPr>
        <p:spPr>
          <a:xfrm>
            <a:off x="762000" y="2123090"/>
            <a:ext cx="48295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are pairs of variables that show higher correlation with an asterisk next to the highest correlations, which will be plotted on the following slide.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Income, Age - 0.51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Usage, Education - 0.4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Fitness, Education - 0.41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Income, Education - 0.63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Miles, Usage - 0.76*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Income, Usage - 0.52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Fitness, Usage - 0.67*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Income, Fitness - 0.54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Fitness, Miles - 0.79*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Income, Miles - 0.54</a:t>
            </a:r>
          </a:p>
        </p:txBody>
      </p:sp>
    </p:spTree>
    <p:extLst>
      <p:ext uri="{BB962C8B-B14F-4D97-AF65-F5344CB8AC3E}">
        <p14:creationId xmlns:p14="http://schemas.microsoft.com/office/powerpoint/2010/main" val="37665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9EB9-7B69-A047-A0FD-B1A1ECC5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r>
              <a:rPr lang="en-US" dirty="0"/>
              <a:t>Correlation with hue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879AC-09E5-BC40-93FA-1EB7920C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" y="1386382"/>
            <a:ext cx="3938791" cy="2628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3D141-B34A-4845-B6B1-A9EF6D218FC2}"/>
              </a:ext>
            </a:extLst>
          </p:cNvPr>
          <p:cNvSpPr txBox="1"/>
          <p:nvPr/>
        </p:nvSpPr>
        <p:spPr>
          <a:xfrm>
            <a:off x="789409" y="1017050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Miles, Usage,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37D22-1F8C-2846-9D81-416BE3A9C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904" y="1386382"/>
            <a:ext cx="3938791" cy="2634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20B74-D52D-D04A-A363-0CC6207E3523}"/>
              </a:ext>
            </a:extLst>
          </p:cNvPr>
          <p:cNvSpPr txBox="1"/>
          <p:nvPr/>
        </p:nvSpPr>
        <p:spPr>
          <a:xfrm>
            <a:off x="4753852" y="1017050"/>
            <a:ext cx="25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Miles, Fitness, Product</a:t>
            </a:r>
          </a:p>
        </p:txBody>
      </p:sp>
    </p:spTree>
    <p:extLst>
      <p:ext uri="{BB962C8B-B14F-4D97-AF65-F5344CB8AC3E}">
        <p14:creationId xmlns:p14="http://schemas.microsoft.com/office/powerpoint/2010/main" val="232626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3292-855D-2A49-8251-7E19F6A7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C0E0-2765-634D-8132-25BE37152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Cardio Good Fitness is a retail store that sells 3 models of treadmills:</a:t>
            </a:r>
          </a:p>
          <a:p>
            <a:pPr lvl="1"/>
            <a:r>
              <a:rPr lang="en-US" dirty="0"/>
              <a:t>TM195</a:t>
            </a:r>
          </a:p>
          <a:p>
            <a:pPr lvl="1"/>
            <a:r>
              <a:rPr lang="en-US" dirty="0"/>
              <a:t>TM498</a:t>
            </a:r>
          </a:p>
          <a:p>
            <a:pPr lvl="1"/>
            <a:r>
              <a:rPr lang="en-US" dirty="0"/>
              <a:t>TM798</a:t>
            </a:r>
          </a:p>
        </p:txBody>
      </p:sp>
    </p:spTree>
    <p:extLst>
      <p:ext uri="{BB962C8B-B14F-4D97-AF65-F5344CB8AC3E}">
        <p14:creationId xmlns:p14="http://schemas.microsoft.com/office/powerpoint/2010/main" val="178093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AA11-1249-0042-A364-642137C5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01EB-22EA-2E4B-9B3F-83C7D9964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a customer profile for each product.</a:t>
            </a:r>
          </a:p>
          <a:p>
            <a:r>
              <a:rPr lang="en-US" dirty="0"/>
              <a:t>Perform both univariate and multivariate analyses.</a:t>
            </a:r>
          </a:p>
          <a:p>
            <a:r>
              <a:rPr lang="en-US" dirty="0"/>
              <a:t>Produce recommendations for the company that will assist them in targeting new customers.</a:t>
            </a:r>
          </a:p>
        </p:txBody>
      </p:sp>
    </p:spTree>
    <p:extLst>
      <p:ext uri="{BB962C8B-B14F-4D97-AF65-F5344CB8AC3E}">
        <p14:creationId xmlns:p14="http://schemas.microsoft.com/office/powerpoint/2010/main" val="19587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F905-357D-B544-84FE-B7003EDA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Information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250556-BA4C-DA49-A25C-5FE1AA148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409266"/>
              </p:ext>
            </p:extLst>
          </p:nvPr>
        </p:nvGraphicFramePr>
        <p:xfrm>
          <a:off x="762000" y="2286000"/>
          <a:ext cx="6563710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690">
                  <a:extLst>
                    <a:ext uri="{9D8B030D-6E8A-4147-A177-3AD203B41FA5}">
                      <a16:colId xmlns:a16="http://schemas.microsoft.com/office/drawing/2014/main" val="4258256205"/>
                    </a:ext>
                  </a:extLst>
                </a:gridCol>
                <a:gridCol w="4593020">
                  <a:extLst>
                    <a:ext uri="{9D8B030D-6E8A-4147-A177-3AD203B41FA5}">
                      <a16:colId xmlns:a16="http://schemas.microsoft.com/office/drawing/2014/main" val="224380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294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number of the treadmill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91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# of years of the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62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 the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12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# of years of the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247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Marital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 the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780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# of times the customer wants to use the treadmill every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97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 rated fitness score (5-very fit, 1 – very unfit)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45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 the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77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miles customer expects to walk/run each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7122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6A1EE93-50EB-664A-A692-21727B231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95822"/>
              </p:ext>
            </p:extLst>
          </p:nvPr>
        </p:nvGraphicFramePr>
        <p:xfrm>
          <a:off x="7788165" y="3063240"/>
          <a:ext cx="400093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469">
                  <a:extLst>
                    <a:ext uri="{9D8B030D-6E8A-4147-A177-3AD203B41FA5}">
                      <a16:colId xmlns:a16="http://schemas.microsoft.com/office/drawing/2014/main" val="3823616462"/>
                    </a:ext>
                  </a:extLst>
                </a:gridCol>
                <a:gridCol w="2000469">
                  <a:extLst>
                    <a:ext uri="{9D8B030D-6E8A-4147-A177-3AD203B41FA5}">
                      <a16:colId xmlns:a16="http://schemas.microsoft.com/office/drawing/2014/main" val="137379040"/>
                    </a:ext>
                  </a:extLst>
                </a:gridCol>
              </a:tblGrid>
              <a:tr h="354782">
                <a:tc>
                  <a:txBody>
                    <a:bodyPr/>
                    <a:lstStyle/>
                    <a:p>
                      <a:r>
                        <a:rPr lang="en-US" dirty="0"/>
                        <a:t>180 observations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20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04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9042-D009-244C-A0F1-F97FA273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– Initial Observations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DEE42A-2A58-DF47-82C0-1C9E440C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8141" y="2096416"/>
            <a:ext cx="6619512" cy="3028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B6EEAA-4D7B-3548-B3B1-DCAD0A487191}"/>
              </a:ext>
            </a:extLst>
          </p:cNvPr>
          <p:cNvSpPr txBox="1"/>
          <p:nvPr/>
        </p:nvSpPr>
        <p:spPr>
          <a:xfrm>
            <a:off x="593124" y="2187146"/>
            <a:ext cx="4646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The mean age is only slightly above the median, indicating that the distribution is slightly skewed to the right.</a:t>
            </a:r>
          </a:p>
          <a:p>
            <a:pPr marL="342900" indent="-342900">
              <a:buAutoNum type="arabicPeriod" startAt="2"/>
            </a:pPr>
            <a:r>
              <a:rPr lang="en-US" dirty="0"/>
              <a:t>The 25% quantile (Q1) for Education is 14, meaning that 75% customers have at least an associate's degree.</a:t>
            </a:r>
          </a:p>
          <a:p>
            <a:pPr marL="342900" indent="-342900">
              <a:buAutoNum type="arabicPeriod" startAt="3"/>
            </a:pPr>
            <a:r>
              <a:rPr lang="en-US" dirty="0"/>
              <a:t>The mean for usage is 3.46, only slightly above the median of 3.00 indicating distribution is slightly skewed to the right.</a:t>
            </a:r>
          </a:p>
          <a:p>
            <a:pPr marL="342900" indent="-342900">
              <a:buAutoNum type="arabicPeriod" startAt="4"/>
            </a:pPr>
            <a:r>
              <a:rPr lang="en-US" dirty="0"/>
              <a:t>Customer income is wide-ranging from </a:t>
            </a:r>
            <a:r>
              <a:rPr lang="en-US" dirty="0" err="1"/>
              <a:t>approx</a:t>
            </a:r>
            <a:r>
              <a:rPr lang="en-US" dirty="0"/>
              <a:t> 16507 to 104581.</a:t>
            </a:r>
          </a:p>
          <a:p>
            <a:pPr marL="342900" indent="-342900">
              <a:buAutoNum type="arabicPeriod" startAt="5"/>
            </a:pPr>
            <a:r>
              <a:rPr lang="en-US" dirty="0"/>
              <a:t>Number of miles expected to run is wide-ranging from 21 to 360.</a:t>
            </a:r>
          </a:p>
        </p:txBody>
      </p:sp>
    </p:spTree>
    <p:extLst>
      <p:ext uri="{BB962C8B-B14F-4D97-AF65-F5344CB8AC3E}">
        <p14:creationId xmlns:p14="http://schemas.microsoft.com/office/powerpoint/2010/main" val="22621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9DB4-82D5-D64C-A64F-40F1BA3F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r>
              <a:rPr lang="en-US" dirty="0"/>
              <a:t>Univariate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04775-E4B1-254E-8C5D-8D5882CC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36" y="1758777"/>
            <a:ext cx="3425418" cy="2306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84D5C-9DC5-9441-9665-DB3DAAB4B935}"/>
              </a:ext>
            </a:extLst>
          </p:cNvPr>
          <p:cNvSpPr txBox="1"/>
          <p:nvPr/>
        </p:nvSpPr>
        <p:spPr>
          <a:xfrm>
            <a:off x="1293340" y="1339334"/>
            <a:ext cx="99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68AFC-6F99-1A47-9C68-7EF4E2EF17B4}"/>
              </a:ext>
            </a:extLst>
          </p:cNvPr>
          <p:cNvSpPr txBox="1"/>
          <p:nvPr/>
        </p:nvSpPr>
        <p:spPr>
          <a:xfrm>
            <a:off x="292443" y="4134413"/>
            <a:ext cx="377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TM195 is the most popular model of treadmill.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25123-8F60-0F43-8534-55A536B0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94" y="1369695"/>
            <a:ext cx="3425418" cy="2329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66DAF-A5B9-1941-95F3-D5207459C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793" y="3794238"/>
            <a:ext cx="3425418" cy="168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88B47-D5D5-D74E-8085-0C1140C652A1}"/>
              </a:ext>
            </a:extLst>
          </p:cNvPr>
          <p:cNvSpPr txBox="1"/>
          <p:nvPr/>
        </p:nvSpPr>
        <p:spPr>
          <a:xfrm>
            <a:off x="5688557" y="95025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3F373-1F76-094F-9164-F7D375B11DD9}"/>
              </a:ext>
            </a:extLst>
          </p:cNvPr>
          <p:cNvSpPr txBox="1"/>
          <p:nvPr/>
        </p:nvSpPr>
        <p:spPr>
          <a:xfrm>
            <a:off x="4287793" y="5534554"/>
            <a:ext cx="3474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Most customers are in their mid-twenties. As age grows the number of customers lessens through the age of 50. Age is skewed to the right.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AAC702-7110-564A-BA63-09AED9554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507" y="1758777"/>
            <a:ext cx="3650946" cy="24219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49EF5D-FD1F-964C-9C58-E1DC6C7570FA}"/>
              </a:ext>
            </a:extLst>
          </p:cNvPr>
          <p:cNvSpPr txBox="1"/>
          <p:nvPr/>
        </p:nvSpPr>
        <p:spPr>
          <a:xfrm>
            <a:off x="9312166" y="13393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EB774-AEF1-DA48-A2DA-DFD844C2AFA9}"/>
              </a:ext>
            </a:extLst>
          </p:cNvPr>
          <p:cNvSpPr txBox="1"/>
          <p:nvPr/>
        </p:nvSpPr>
        <p:spPr>
          <a:xfrm>
            <a:off x="8071507" y="4230803"/>
            <a:ext cx="365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more male than female customers.</a:t>
            </a:r>
          </a:p>
        </p:txBody>
      </p:sp>
    </p:spTree>
    <p:extLst>
      <p:ext uri="{BB962C8B-B14F-4D97-AF65-F5344CB8AC3E}">
        <p14:creationId xmlns:p14="http://schemas.microsoft.com/office/powerpoint/2010/main" val="185296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3759-5475-2242-BF42-F846355CC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147298"/>
          </a:xfrm>
        </p:spPr>
        <p:txBody>
          <a:bodyPr/>
          <a:lstStyle/>
          <a:p>
            <a:r>
              <a:rPr lang="en-US" dirty="0"/>
              <a:t>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6DC7E-D713-BE4D-A360-C2DEC53C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33" y="1124144"/>
            <a:ext cx="3335094" cy="2280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4BF46-15B9-2641-B174-047C2444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32" y="3441877"/>
            <a:ext cx="3335093" cy="1697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3CCD8-DE40-2F4C-B0B9-A176498AF0B8}"/>
              </a:ext>
            </a:extLst>
          </p:cNvPr>
          <p:cNvSpPr txBox="1"/>
          <p:nvPr/>
        </p:nvSpPr>
        <p:spPr>
          <a:xfrm>
            <a:off x="1426346" y="803476"/>
            <a:ext cx="124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Education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CD933-0C6C-8E40-A0A4-93CB22AFA3BE}"/>
              </a:ext>
            </a:extLst>
          </p:cNvPr>
          <p:cNvSpPr txBox="1"/>
          <p:nvPr/>
        </p:nvSpPr>
        <p:spPr>
          <a:xfrm>
            <a:off x="539486" y="5176777"/>
            <a:ext cx="37066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According to the histogram we can say that most customers have 4 years of college (16 years of education) and a secondary majority have 2 years of college (14 years of education). Using the boxplot we can say that 50% of the customers (IQR) have between 2-4 years of college education.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BDA05-EA89-5D4C-93AD-DEAD81025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424" y="1172807"/>
            <a:ext cx="3313871" cy="22314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E70C50-A981-8D4F-A658-FCFD42A258EB}"/>
              </a:ext>
            </a:extLst>
          </p:cNvPr>
          <p:cNvSpPr txBox="1"/>
          <p:nvPr/>
        </p:nvSpPr>
        <p:spPr>
          <a:xfrm>
            <a:off x="5349764" y="834837"/>
            <a:ext cx="16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Marital Status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0A05D-DE5B-0C4D-87F4-AD3B6EB02F4B}"/>
              </a:ext>
            </a:extLst>
          </p:cNvPr>
          <p:cNvSpPr txBox="1"/>
          <p:nvPr/>
        </p:nvSpPr>
        <p:spPr>
          <a:xfrm>
            <a:off x="4308386" y="3453743"/>
            <a:ext cx="349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majority of customers are partnered.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7DC44A-5488-524B-B20F-2AE92B085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684" y="1124144"/>
            <a:ext cx="3363382" cy="2304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5214CC-41EA-DF45-ACAC-E0FE0D5F4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684" y="3488159"/>
            <a:ext cx="3363382" cy="1688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6B79E2-3E46-CA44-95A2-7FCE6A8DB45D}"/>
              </a:ext>
            </a:extLst>
          </p:cNvPr>
          <p:cNvSpPr txBox="1"/>
          <p:nvPr/>
        </p:nvSpPr>
        <p:spPr>
          <a:xfrm>
            <a:off x="9285617" y="7826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D1997-B693-D545-8F30-13A9382847B1}"/>
              </a:ext>
            </a:extLst>
          </p:cNvPr>
          <p:cNvSpPr txBox="1"/>
          <p:nvPr/>
        </p:nvSpPr>
        <p:spPr>
          <a:xfrm>
            <a:off x="8029683" y="5235936"/>
            <a:ext cx="3363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50% of customers want to use the equipment at least 3-4 times per week. Most customers want to use their treadmill at least 3 times per week.</a:t>
            </a:r>
          </a:p>
        </p:txBody>
      </p:sp>
    </p:spTree>
    <p:extLst>
      <p:ext uri="{BB962C8B-B14F-4D97-AF65-F5344CB8AC3E}">
        <p14:creationId xmlns:p14="http://schemas.microsoft.com/office/powerpoint/2010/main" val="251548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0662-D4D0-5344-8347-447AC975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76" y="7683"/>
            <a:ext cx="10668000" cy="1524000"/>
          </a:xfrm>
        </p:spPr>
        <p:txBody>
          <a:bodyPr/>
          <a:lstStyle/>
          <a:p>
            <a:r>
              <a:rPr lang="en-US" dirty="0"/>
              <a:t>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BF34E-C01D-604A-9E48-2CA3B444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3" y="1300188"/>
            <a:ext cx="3445333" cy="2415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5B7E3-AA63-234B-B71E-A26C0808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2" y="3796496"/>
            <a:ext cx="3445333" cy="167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C38180-A49D-1F49-A2DB-ED8DC45F17C3}"/>
              </a:ext>
            </a:extLst>
          </p:cNvPr>
          <p:cNvSpPr txBox="1"/>
          <p:nvPr/>
        </p:nvSpPr>
        <p:spPr>
          <a:xfrm>
            <a:off x="1666754" y="969403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26EB4-79DA-8F48-B0A6-ABB40891C1D8}"/>
              </a:ext>
            </a:extLst>
          </p:cNvPr>
          <p:cNvSpPr txBox="1"/>
          <p:nvPr/>
        </p:nvSpPr>
        <p:spPr>
          <a:xfrm>
            <a:off x="468339" y="5553919"/>
            <a:ext cx="3477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vast majority of customers rate themselves as 3 (moderately fit) in terms of fitness. 50% of customers rate themselves from 3 to 4.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95D57B-8D7A-434B-AAF4-921026D1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133" y="1300189"/>
            <a:ext cx="3398650" cy="241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75BDA-9A81-2B46-ABD4-901CF5AE0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132" y="3796496"/>
            <a:ext cx="3398651" cy="1628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BADC4F-D2E1-BF43-BAD3-BDA9A2441D1F}"/>
              </a:ext>
            </a:extLst>
          </p:cNvPr>
          <p:cNvSpPr txBox="1"/>
          <p:nvPr/>
        </p:nvSpPr>
        <p:spPr>
          <a:xfrm>
            <a:off x="5418823" y="96940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1261E-4E2D-0245-8549-00B72101E450}"/>
              </a:ext>
            </a:extLst>
          </p:cNvPr>
          <p:cNvSpPr txBox="1"/>
          <p:nvPr/>
        </p:nvSpPr>
        <p:spPr>
          <a:xfrm>
            <a:off x="4282132" y="5526845"/>
            <a:ext cx="328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right skewed. 50% of customers earn between 45,000-nearly 60,000. The median is near 50,000.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D6FDFC-453A-4D4A-A4F0-86314B02F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29" y="1300187"/>
            <a:ext cx="3542415" cy="2415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F2D1E-2BFB-CC4D-BBC8-DE23ACA23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528" y="3785311"/>
            <a:ext cx="3542415" cy="1651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29AAD4-BC78-5C42-B9CB-B4214409C947}"/>
              </a:ext>
            </a:extLst>
          </p:cNvPr>
          <p:cNvSpPr txBox="1"/>
          <p:nvPr/>
        </p:nvSpPr>
        <p:spPr>
          <a:xfrm>
            <a:off x="9188352" y="96940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21589-846F-164F-A200-635209706DA9}"/>
              </a:ext>
            </a:extLst>
          </p:cNvPr>
          <p:cNvSpPr txBox="1"/>
          <p:nvPr/>
        </p:nvSpPr>
        <p:spPr>
          <a:xfrm>
            <a:off x="7905948" y="5553919"/>
            <a:ext cx="3374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number of miles is skewed right. The median is near 100 miles.</a:t>
            </a:r>
          </a:p>
        </p:txBody>
      </p:sp>
    </p:spTree>
    <p:extLst>
      <p:ext uri="{BB962C8B-B14F-4D97-AF65-F5344CB8AC3E}">
        <p14:creationId xmlns:p14="http://schemas.microsoft.com/office/powerpoint/2010/main" val="266680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FE2F-2824-5149-B50D-CE1FD8AE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r>
              <a:rPr lang="en-US" dirty="0"/>
              <a:t>Multivariate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1C169-1D96-BB4C-BCE2-00093B64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0" y="1345958"/>
            <a:ext cx="3051160" cy="2081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64A75-B755-8344-9A1B-38F326FE4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68" y="1345959"/>
            <a:ext cx="2828467" cy="2081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CBBC7-9672-5F45-89F3-EF6D3A515BE4}"/>
              </a:ext>
            </a:extLst>
          </p:cNvPr>
          <p:cNvSpPr txBox="1"/>
          <p:nvPr/>
        </p:nvSpPr>
        <p:spPr>
          <a:xfrm>
            <a:off x="2338710" y="983249"/>
            <a:ext cx="15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29FDB1-5021-B747-A0ED-4AAE5600B677}"/>
              </a:ext>
            </a:extLst>
          </p:cNvPr>
          <p:cNvCxnSpPr/>
          <p:nvPr/>
        </p:nvCxnSpPr>
        <p:spPr>
          <a:xfrm>
            <a:off x="6408656" y="1345959"/>
            <a:ext cx="0" cy="5147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1AEB8E-C96E-AD48-8577-49B33F02B091}"/>
              </a:ext>
            </a:extLst>
          </p:cNvPr>
          <p:cNvSpPr txBox="1"/>
          <p:nvPr/>
        </p:nvSpPr>
        <p:spPr>
          <a:xfrm>
            <a:off x="304800" y="3605048"/>
            <a:ext cx="53715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TM195 is the most popular model with the age range spanning 18 to 47 (outlier of 50 exists).</a:t>
            </a:r>
          </a:p>
          <a:p>
            <a:pPr marL="342900" indent="-342900">
              <a:buAutoNum type="arabicPeriod" startAt="2"/>
            </a:pPr>
            <a:r>
              <a:rPr lang="en-US" dirty="0"/>
              <a:t>TM498 is popular among a similar age range as that of TM195, 19 to 45 (outlier of 48 exists).</a:t>
            </a:r>
          </a:p>
          <a:p>
            <a:pPr marL="342900" indent="-342900">
              <a:buAutoNum type="arabicPeriod" startAt="3"/>
            </a:pPr>
            <a:r>
              <a:rPr lang="en-US" dirty="0"/>
              <a:t>TM798 is popular among a narrower range of customers, 22 to 38 (outliers exist from 40 to 48).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3678F-03A7-5F4D-8C93-72D8EEFFF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68" y="1346591"/>
            <a:ext cx="3051159" cy="20810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9B93F2-C0E9-E54D-B6EF-7AE0C55A44CB}"/>
              </a:ext>
            </a:extLst>
          </p:cNvPr>
          <p:cNvSpPr txBox="1"/>
          <p:nvPr/>
        </p:nvSpPr>
        <p:spPr>
          <a:xfrm>
            <a:off x="8155268" y="976627"/>
            <a:ext cx="191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Gender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7D610B-D09E-A349-AD5D-D7B0D3A13809}"/>
              </a:ext>
            </a:extLst>
          </p:cNvPr>
          <p:cNvSpPr txBox="1"/>
          <p:nvPr/>
        </p:nvSpPr>
        <p:spPr>
          <a:xfrm>
            <a:off x="7583068" y="3605048"/>
            <a:ext cx="3051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and female customers nearly equally bought TM195 and TM498 but TM798 was much more popular among male customers.</a:t>
            </a:r>
          </a:p>
        </p:txBody>
      </p:sp>
    </p:spTree>
    <p:extLst>
      <p:ext uri="{BB962C8B-B14F-4D97-AF65-F5344CB8AC3E}">
        <p14:creationId xmlns:p14="http://schemas.microsoft.com/office/powerpoint/2010/main" val="2427924021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EE876B"/>
      </a:accent1>
      <a:accent2>
        <a:srgbClr val="D5952A"/>
      </a:accent2>
      <a:accent3>
        <a:srgbClr val="A3A84D"/>
      </a:accent3>
      <a:accent4>
        <a:srgbClr val="7BB23B"/>
      </a:accent4>
      <a:accent5>
        <a:srgbClr val="41B930"/>
      </a:accent5>
      <a:accent6>
        <a:srgbClr val="30BA59"/>
      </a:accent6>
      <a:hlink>
        <a:srgbClr val="5B8B97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845</Words>
  <Application>Microsoft Macintosh PowerPoint</Application>
  <PresentationFormat>Widescreen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Avenir Next LT Pro Light</vt:lpstr>
      <vt:lpstr>Sitka Subheading</vt:lpstr>
      <vt:lpstr>PebbleVTI</vt:lpstr>
      <vt:lpstr>Cardio Good Fitness – Project 1</vt:lpstr>
      <vt:lpstr>Background</vt:lpstr>
      <vt:lpstr>Objectives</vt:lpstr>
      <vt:lpstr>Data Information</vt:lpstr>
      <vt:lpstr>Exploratory Data Analysis – Initial Observations</vt:lpstr>
      <vt:lpstr>Univariate Analysis</vt:lpstr>
      <vt:lpstr>Univariate Analysis</vt:lpstr>
      <vt:lpstr>Univariate Analysis</vt:lpstr>
      <vt:lpstr>Multivariate Analysis</vt:lpstr>
      <vt:lpstr>Multivariate Analysis</vt:lpstr>
      <vt:lpstr>Multivariate Analysis</vt:lpstr>
      <vt:lpstr>Correlation</vt:lpstr>
      <vt:lpstr>Correlation with hue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Cardio Good Fitness – Project 1</dc:title>
  <dc:creator>Sarah Thomas</dc:creator>
  <cp:lastModifiedBy>Sarah Thomas</cp:lastModifiedBy>
  <cp:revision>15</cp:revision>
  <dcterms:created xsi:type="dcterms:W3CDTF">2021-04-05T12:14:49Z</dcterms:created>
  <dcterms:modified xsi:type="dcterms:W3CDTF">2021-04-07T12:26:20Z</dcterms:modified>
</cp:coreProperties>
</file>